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93" r:id="rId3"/>
    <p:sldId id="389" r:id="rId5"/>
    <p:sldId id="364" r:id="rId6"/>
    <p:sldId id="381" r:id="rId7"/>
    <p:sldId id="387" r:id="rId8"/>
    <p:sldId id="374" r:id="rId9"/>
    <p:sldId id="373" r:id="rId10"/>
    <p:sldId id="375" r:id="rId11"/>
    <p:sldId id="376" r:id="rId12"/>
    <p:sldId id="377" r:id="rId13"/>
    <p:sldId id="378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7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38286-F805-4E52-9DFD-D26E0D14AE7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85F39-7599-49FF-AE2D-051FC36D43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关于系统登陆，有一下几点注意。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A7779-804D-4605-8C4A-FC6C216793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2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F9821-B6B5-446C-B977-14B7DFC300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B7E19-3689-4144-AD9E-4703E27E5F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 panose="05020102010507070707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 panose="05020102010507070707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 panose="05020102010507070707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 panose="05020102010507070707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 panose="05020102010507070707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hyperlink" Target="http://cwcwx.fjmu.edu.cn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一、项目缴费登录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en-US" sz="2400" dirty="0" smtClean="0"/>
              <a:t>项目缴费登录方式：电脑输入网址（可非校园网环境）</a:t>
            </a:r>
            <a:endParaRPr lang="en-US" altLang="zh-CN" sz="2400" dirty="0" smtClean="0"/>
          </a:p>
          <a:p>
            <a:r>
              <a:rPr lang="en-US" altLang="zh-CN" sz="2400" dirty="0">
                <a:hlinkClick r:id="rId1"/>
              </a:rPr>
              <a:t>http://cwcwx.fjmu.edu.cn/</a:t>
            </a:r>
            <a:endParaRPr lang="en-US" altLang="zh-CN" sz="2400" dirty="0">
              <a:hlinkClick r:id="rId1"/>
            </a:endParaRPr>
          </a:p>
          <a:p>
            <a:r>
              <a:rPr lang="zh-CN" altLang="en-US" sz="2400" dirty="0" smtClean="0"/>
              <a:t>工</a:t>
            </a:r>
            <a:r>
              <a:rPr lang="zh-CN" altLang="en-US" sz="2400" dirty="0"/>
              <a:t>号</a:t>
            </a:r>
            <a:r>
              <a:rPr lang="en-US" altLang="zh-CN" sz="2400" dirty="0"/>
              <a:t>/</a:t>
            </a:r>
            <a:r>
              <a:rPr lang="zh-CN" altLang="en-US" sz="2400" dirty="0"/>
              <a:t>学号，密码身份证后</a:t>
            </a:r>
            <a:r>
              <a:rPr lang="en-US" altLang="zh-CN" sz="2400" dirty="0"/>
              <a:t>6</a:t>
            </a:r>
            <a:r>
              <a:rPr lang="zh-CN" altLang="en-US" sz="2400" dirty="0"/>
              <a:t>位即可</a:t>
            </a:r>
            <a:r>
              <a:rPr lang="zh-CN" altLang="en-US" sz="2400" dirty="0" smtClean="0"/>
              <a:t>登录。</a:t>
            </a:r>
            <a:endParaRPr lang="en-US" altLang="zh-CN" sz="2400" dirty="0" smtClean="0"/>
          </a:p>
          <a:p>
            <a:r>
              <a:rPr lang="zh-CN" altLang="en-US" sz="2400" dirty="0" smtClean="0"/>
              <a:t>校外人员第一次登录需要新用户注册（详情见项目报名部分）</a:t>
            </a:r>
            <a:endParaRPr lang="en-US" altLang="zh-CN" sz="2400" dirty="0"/>
          </a:p>
          <a:p>
            <a:pPr marL="0" indent="0">
              <a:buNone/>
            </a:pP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3212976"/>
            <a:ext cx="6343517" cy="3311006"/>
          </a:xfrm>
          <a:prstGeom prst="rect">
            <a:avLst/>
          </a:prstGeom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二、新用户注册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sz="2800" dirty="0">
                <a:solidFill>
                  <a:srgbClr val="FF0000"/>
                </a:solidFill>
              </a:rPr>
              <a:t>未注册用户</a:t>
            </a:r>
            <a:r>
              <a:rPr lang="zh-CN" altLang="zh-CN" sz="2800" dirty="0"/>
              <a:t>，请点击首页的“新用户注册功能按钮”，阅读并同意报名须知，</a:t>
            </a:r>
            <a:r>
              <a:rPr lang="zh-CN" altLang="zh-CN" sz="2800" dirty="0" smtClean="0"/>
              <a:t>进入报名</a:t>
            </a:r>
            <a:r>
              <a:rPr lang="zh-CN" altLang="zh-CN" sz="2800" dirty="0"/>
              <a:t>界面</a:t>
            </a:r>
            <a:r>
              <a:rPr lang="zh-CN" altLang="zh-CN" sz="2800" dirty="0" smtClean="0"/>
              <a:t>。</a:t>
            </a:r>
            <a:r>
              <a:rPr lang="zh-CN" altLang="en-US" sz="2800" dirty="0" smtClean="0"/>
              <a:t>可通过项目信息查看报名项目内容。</a:t>
            </a:r>
            <a:endParaRPr lang="zh-CN" altLang="zh-CN" sz="2800" dirty="0"/>
          </a:p>
        </p:txBody>
      </p:sp>
      <p:pic>
        <p:nvPicPr>
          <p:cNvPr id="1026" name="图片 2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93" y="2924944"/>
            <a:ext cx="8036795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三、缴费平台页面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sz="2400" dirty="0"/>
              <a:t>登陆支付平台后，点击导航栏的个人信息按钮，显示个人信息确认及维护</a:t>
            </a:r>
            <a:r>
              <a:rPr lang="zh-CN" altLang="zh-CN" sz="2400" dirty="0" smtClean="0"/>
              <a:t>界面。</a:t>
            </a:r>
            <a:r>
              <a:rPr lang="zh-CN" altLang="zh-CN" sz="2400" b="1" dirty="0"/>
              <a:t>请确认个人信息无误后再进行缴费，避免误交费</a:t>
            </a:r>
            <a:r>
              <a:rPr lang="zh-CN" altLang="zh-CN" sz="2400" b="1" dirty="0" smtClean="0"/>
              <a:t>。</a:t>
            </a:r>
            <a:endParaRPr lang="zh-CN" altLang="zh-CN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592" y="2492896"/>
            <a:ext cx="7104004" cy="4189247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 algn="ctr"/>
            <a:r>
              <a:rPr lang="zh-CN" altLang="en-US" sz="3600" dirty="0" smtClean="0"/>
              <a:t>四、项目报名</a:t>
            </a:r>
            <a:endParaRPr lang="zh-CN" altLang="en-US" sz="2400" dirty="0" smtClean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已注册用户</a:t>
            </a:r>
            <a:r>
              <a:rPr lang="zh-CN" altLang="zh-CN" sz="2400" dirty="0"/>
              <a:t>（包括在校生、其他使用过平台缴费的人员）可以登录支付平台，点击导航栏“报名信息”界面，选择报名项目，点击“报名”按钮进行报名。</a:t>
            </a:r>
            <a:endParaRPr lang="zh-CN" altLang="zh-CN" sz="2400" dirty="0"/>
          </a:p>
        </p:txBody>
      </p:sp>
      <p:pic>
        <p:nvPicPr>
          <p:cNvPr id="8194" name="图片 7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80" y="2708920"/>
            <a:ext cx="835292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项目报名</a:t>
            </a:r>
            <a:endParaRPr lang="zh-CN" altLang="en-US" sz="2400" dirty="0" smtClean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dirty="0"/>
              <a:t>已报名信息，可以点击“已报名信息”按钮</a:t>
            </a:r>
            <a:r>
              <a:rPr lang="zh-CN" altLang="zh-CN" sz="2400" dirty="0" smtClean="0"/>
              <a:t>。</a:t>
            </a:r>
            <a:endParaRPr lang="zh-CN" altLang="zh-CN" sz="2400" dirty="0"/>
          </a:p>
        </p:txBody>
      </p:sp>
      <p:pic>
        <p:nvPicPr>
          <p:cNvPr id="9218" name="图片 7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852936"/>
            <a:ext cx="873697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五、其他缴费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zh-CN" altLang="zh-CN" sz="2400" dirty="0"/>
              <a:t>点击导航栏的“其他缴费”按钮，进入其他零星缴费显示和选择页面</a:t>
            </a:r>
            <a:r>
              <a:rPr lang="zh-CN" altLang="zh-CN" sz="2400" dirty="0" smtClean="0"/>
              <a:t>。</a:t>
            </a:r>
            <a:endParaRPr lang="en-US" altLang="zh-CN" sz="2400" dirty="0" smtClean="0"/>
          </a:p>
          <a:p>
            <a:pPr lvl="0"/>
            <a:r>
              <a:rPr lang="zh-CN" altLang="zh-CN" sz="2400" dirty="0" smtClean="0"/>
              <a:t>选择</a:t>
            </a:r>
            <a:r>
              <a:rPr lang="zh-CN" altLang="zh-CN" sz="2400" dirty="0"/>
              <a:t>缴费项目</a:t>
            </a:r>
            <a:r>
              <a:rPr lang="en-US" altLang="zh-CN" sz="2400" dirty="0"/>
              <a:t>  </a:t>
            </a:r>
            <a:r>
              <a:rPr lang="zh-CN" altLang="zh-CN" sz="2400" dirty="0"/>
              <a:t>确认缴费项目、金额无误，选择欠费项目，点击“下一步”。</a:t>
            </a:r>
            <a:endParaRPr lang="zh-CN" altLang="zh-CN" sz="2400" dirty="0"/>
          </a:p>
          <a:p>
            <a:endParaRPr lang="zh-CN" altLang="zh-CN" sz="2400" dirty="0"/>
          </a:p>
        </p:txBody>
      </p:sp>
      <p:pic>
        <p:nvPicPr>
          <p:cNvPr id="6147" name="图片 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09" y="2996952"/>
            <a:ext cx="864096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其他缴费</a:t>
            </a:r>
            <a:endParaRPr lang="en-US" altLang="zh-CN" sz="3600" dirty="0" smtClean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sz="2400" dirty="0"/>
              <a:t>确认业务单</a:t>
            </a:r>
            <a:r>
              <a:rPr lang="en-US" altLang="zh-CN" sz="2400" dirty="0"/>
              <a:t>   </a:t>
            </a:r>
            <a:r>
              <a:rPr lang="zh-CN" altLang="zh-CN" sz="2400" dirty="0"/>
              <a:t>确认业务单项目、金额无误。点击“下一步”</a:t>
            </a:r>
            <a:r>
              <a:rPr lang="zh-CN" altLang="zh-CN" sz="2400" dirty="0" smtClean="0"/>
              <a:t>。</a:t>
            </a:r>
            <a:endParaRPr lang="en-US" altLang="zh-CN" sz="2400" dirty="0" smtClean="0"/>
          </a:p>
          <a:p>
            <a:r>
              <a:rPr lang="zh-CN" altLang="zh-CN" sz="2400" b="1" dirty="0" smtClean="0"/>
              <a:t>注</a:t>
            </a:r>
            <a:r>
              <a:rPr lang="zh-CN" altLang="zh-CN" sz="2400" b="1" dirty="0"/>
              <a:t>：业务单未支付完成可重复使用。</a:t>
            </a:r>
            <a:endParaRPr lang="zh-CN" altLang="zh-CN" sz="2400" dirty="0"/>
          </a:p>
          <a:p>
            <a:endParaRPr lang="zh-CN" altLang="zh-CN" sz="2400" dirty="0"/>
          </a:p>
        </p:txBody>
      </p:sp>
      <p:pic>
        <p:nvPicPr>
          <p:cNvPr id="7170" name="图片 2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24" y="2996952"/>
            <a:ext cx="891527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其他缴费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dirty="0"/>
              <a:t>确认缴费信息。选择缴费金额和缴费方式。</a:t>
            </a:r>
            <a:endParaRPr lang="zh-CN" altLang="zh-CN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068" y="2457585"/>
            <a:ext cx="7312551" cy="3445843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七、缴费记录查询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sz="2400" dirty="0"/>
              <a:t>点击导航栏的“交易记录查询”按钮，可以查询具体的银行交易记录。</a:t>
            </a:r>
            <a:endParaRPr lang="zh-CN" altLang="zh-CN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584" y="2204864"/>
            <a:ext cx="7529161" cy="4497842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缴费记录查询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sz="2800" dirty="0"/>
              <a:t>点击记录栏的“明细”连接，可以查询具体的缴费项目信息。</a:t>
            </a:r>
            <a:endParaRPr lang="zh-CN" altLang="zh-CN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318" y="2555592"/>
            <a:ext cx="8906196" cy="1952298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sz="3600" dirty="0" smtClean="0"/>
              <a:t>缴费记录查询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r>
              <a:rPr lang="zh-CN" altLang="zh-CN" sz="2800" dirty="0"/>
              <a:t>若是其他缴费的订单，可以点击缴费凭证，查看和</a:t>
            </a:r>
            <a:r>
              <a:rPr lang="zh-CN" altLang="zh-CN" sz="2800" dirty="0">
                <a:solidFill>
                  <a:srgbClr val="FF0000"/>
                </a:solidFill>
              </a:rPr>
              <a:t>打印缴费凭证</a:t>
            </a:r>
            <a:r>
              <a:rPr lang="zh-CN" altLang="zh-CN" sz="2800" dirty="0"/>
              <a:t>。</a:t>
            </a:r>
            <a:endParaRPr lang="zh-CN" altLang="zh-CN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0" y="2984575"/>
            <a:ext cx="9073008" cy="1094332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0</TotalTime>
  <Words>581</Words>
  <Application>WPS 演示</Application>
  <PresentationFormat>全屏显示(4:3)</PresentationFormat>
  <Paragraphs>53</Paragraphs>
  <Slides>11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宋体</vt:lpstr>
      <vt:lpstr>Wingdings</vt:lpstr>
      <vt:lpstr>Wingdings 2</vt:lpstr>
      <vt:lpstr>Arial</vt:lpstr>
      <vt:lpstr>Cambria</vt:lpstr>
      <vt:lpstr>隶书</vt:lpstr>
      <vt:lpstr>Maiandra GD</vt:lpstr>
      <vt:lpstr>华文楷体</vt:lpstr>
      <vt:lpstr>微软雅黑</vt:lpstr>
      <vt:lpstr>Arial Unicode MS</vt:lpstr>
      <vt:lpstr>Calibri</vt:lpstr>
      <vt:lpstr>龙腾四海</vt:lpstr>
      <vt:lpstr>一、项目缴费登录</vt:lpstr>
      <vt:lpstr>二、新用户注册</vt:lpstr>
      <vt:lpstr>三、缴费平台页面</vt:lpstr>
      <vt:lpstr>四、项目报名</vt:lpstr>
      <vt:lpstr>项目报名</vt:lpstr>
      <vt:lpstr>五、其他缴费</vt:lpstr>
      <vt:lpstr>其他缴费</vt:lpstr>
      <vt:lpstr>其他缴费</vt:lpstr>
      <vt:lpstr>七、缴费记录查询</vt:lpstr>
      <vt:lpstr>缴费记录查询</vt:lpstr>
      <vt:lpstr>缴费记录查询</vt:lpstr>
    </vt:vector>
  </TitlesOfParts>
  <Company>XiTongPan.Com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福建医科大学 财务网上综合服务平台 操作手册</dc:title>
  <dc:creator>熊姿(9201201021)</dc:creator>
  <cp:lastModifiedBy>yk</cp:lastModifiedBy>
  <cp:revision>126</cp:revision>
  <dcterms:created xsi:type="dcterms:W3CDTF">2017-09-20T06:42:00Z</dcterms:created>
  <dcterms:modified xsi:type="dcterms:W3CDTF">2019-03-04T02:32:19Z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